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4" r:id="rId2"/>
    <p:sldId id="273" r:id="rId3"/>
    <p:sldId id="256" r:id="rId4"/>
    <p:sldId id="257" r:id="rId5"/>
    <p:sldId id="258" r:id="rId6"/>
    <p:sldId id="259" r:id="rId7"/>
    <p:sldId id="260" r:id="rId8"/>
    <p:sldId id="261" r:id="rId9"/>
    <p:sldId id="264" r:id="rId10"/>
    <p:sldId id="265" r:id="rId11"/>
    <p:sldId id="266" r:id="rId12"/>
    <p:sldId id="267" r:id="rId13"/>
    <p:sldId id="268" r:id="rId14"/>
    <p:sldId id="270" r:id="rId15"/>
    <p:sldId id="271" r:id="rId16"/>
    <p:sldId id="275" r:id="rId17"/>
    <p:sldId id="26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4" d="100"/>
          <a:sy n="64" d="100"/>
        </p:scale>
        <p:origin x="-108" y="-6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D78FD2-2254-4905-B12E-E9DA864B9C2C}" type="datetimeFigureOut">
              <a:rPr lang="en-US" smtClean="0"/>
              <a:t>12/12/2020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5A98C3-F6E5-4C53-8D5A-DBC7D14946F3}" type="slidenum">
              <a:rPr lang="en-US" smtClean="0"/>
              <a:t>‹#›</a:t>
            </a:fld>
            <a:endParaRPr lang="en-US"/>
          </a:p>
        </p:txBody>
      </p:sp>
    </p:spTree>
    <p:extLst>
      <p:ext uri="{BB962C8B-B14F-4D97-AF65-F5344CB8AC3E}">
        <p14:creationId xmlns:p14="http://schemas.microsoft.com/office/powerpoint/2010/main" val="490872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2272489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2139979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4228785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FB242B-5C76-4640-9FB9-D6412352C522}" type="datetimeFigureOut">
              <a:rPr lang="en-GB" smtClean="0"/>
              <a:t>12/12/2020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2850372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B242B-5C76-4640-9FB9-D6412352C522}" type="datetimeFigureOut">
              <a:rPr lang="en-GB" smtClean="0"/>
              <a:t>12/12/2020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3902495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3432000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2573649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3657692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FB242B-5C76-4640-9FB9-D6412352C522}" type="datetimeFigureOut">
              <a:rPr lang="en-GB" smtClean="0"/>
              <a:t>12/12/2020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457298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FB242B-5C76-4640-9FB9-D6412352C522}" type="datetimeFigureOut">
              <a:rPr lang="en-GB" smtClean="0"/>
              <a:t>12/12/2020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322213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3456331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63146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897817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2489703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785188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2171179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B242B-5C76-4640-9FB9-D6412352C522}" type="datetimeFigureOut">
              <a:rPr lang="en-GB" smtClean="0"/>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CBAA3F3-D307-455B-9A75-1738EC0ABA27}" type="slidenum">
              <a:rPr lang="en-GB" smtClean="0"/>
              <a:t>‹#›</a:t>
            </a:fld>
            <a:endParaRPr lang="en-GB"/>
          </a:p>
        </p:txBody>
      </p:sp>
    </p:spTree>
    <p:extLst>
      <p:ext uri="{BB962C8B-B14F-4D97-AF65-F5344CB8AC3E}">
        <p14:creationId xmlns:p14="http://schemas.microsoft.com/office/powerpoint/2010/main" val="32528317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Picture with Caption">
  <p:cSld name="1_Picture with Caption">
    <p:bg>
      <p:bgPr>
        <a:solidFill>
          <a:schemeClr val="lt1"/>
        </a:solidFill>
        <a:effectLst/>
      </p:bgPr>
    </p:bg>
    <p:spTree>
      <p:nvGrpSpPr>
        <p:cNvPr id="1" name="Shape 16"/>
        <p:cNvGrpSpPr/>
        <p:nvPr/>
      </p:nvGrpSpPr>
      <p:grpSpPr>
        <a:xfrm>
          <a:off x="0" y="0"/>
          <a:ext cx="0" cy="0"/>
          <a:chOff x="0" y="0"/>
          <a:chExt cx="0" cy="0"/>
        </a:xfrm>
      </p:grpSpPr>
      <p:sp>
        <p:nvSpPr>
          <p:cNvPr id="17" name="Google Shape;17;p23"/>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8" name="Google Shape;18;p23"/>
          <p:cNvSpPr/>
          <p:nvPr/>
        </p:nvSpPr>
        <p:spPr>
          <a:xfrm>
            <a:off x="7538301" y="359999"/>
            <a:ext cx="4294899"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9" name="Google Shape;19;p23"/>
          <p:cNvSpPr/>
          <p:nvPr/>
        </p:nvSpPr>
        <p:spPr>
          <a:xfrm>
            <a:off x="7180411" y="711624"/>
            <a:ext cx="4294899"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0" name="Google Shape;20;p23"/>
          <p:cNvSpPr/>
          <p:nvPr/>
        </p:nvSpPr>
        <p:spPr>
          <a:xfrm flipH="1">
            <a:off x="7538301" y="724153"/>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1" name="Google Shape;21;p23"/>
          <p:cNvSpPr/>
          <p:nvPr/>
        </p:nvSpPr>
        <p:spPr>
          <a:xfrm flipH="1">
            <a:off x="7538301" y="5739959"/>
            <a:ext cx="357889" cy="3578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2" name="Google Shape;22;p23"/>
          <p:cNvSpPr/>
          <p:nvPr/>
        </p:nvSpPr>
        <p:spPr>
          <a:xfrm>
            <a:off x="6817676" y="4469671"/>
            <a:ext cx="720624" cy="2028329"/>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3" name="Google Shape;23;p23"/>
          <p:cNvSpPr txBox="1">
            <a:spLocks noGrp="1"/>
          </p:cNvSpPr>
          <p:nvPr>
            <p:ph type="ctrTitle"/>
          </p:nvPr>
        </p:nvSpPr>
        <p:spPr>
          <a:xfrm>
            <a:off x="7871790" y="2042319"/>
            <a:ext cx="3168000" cy="238760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800"/>
              <a:buFont typeface="Garamond"/>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3"/>
          <p:cNvSpPr txBox="1">
            <a:spLocks noGrp="1"/>
          </p:cNvSpPr>
          <p:nvPr>
            <p:ph type="subTitle" idx="1"/>
          </p:nvPr>
        </p:nvSpPr>
        <p:spPr>
          <a:xfrm>
            <a:off x="787179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 name="Google Shape;25;p23"/>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3"/>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27" name="Google Shape;27;p23"/>
          <p:cNvSpPr>
            <a:spLocks noGrp="1"/>
          </p:cNvSpPr>
          <p:nvPr>
            <p:ph type="pic" idx="2"/>
          </p:nvPr>
        </p:nvSpPr>
        <p:spPr>
          <a:xfrm>
            <a:off x="720000" y="720000"/>
            <a:ext cx="6818300" cy="53820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1440"/>
              <a:buFont typeface="Garamond"/>
              <a:buNone/>
              <a:defRPr sz="1800" b="0" i="1" u="none" strike="noStrike" cap="none">
                <a:solidFill>
                  <a:schemeClr val="dk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Tree>
    <p:extLst>
      <p:ext uri="{BB962C8B-B14F-4D97-AF65-F5344CB8AC3E}">
        <p14:creationId xmlns:p14="http://schemas.microsoft.com/office/powerpoint/2010/main" val="2177494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2FB242B-5C76-4640-9FB9-D6412352C522}" type="datetimeFigureOut">
              <a:rPr lang="en-GB" smtClean="0"/>
              <a:t>12/12/2020</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CBAA3F3-D307-455B-9A75-1738EC0ABA27}" type="slidenum">
              <a:rPr lang="en-GB" smtClean="0"/>
              <a:t>‹#›</a:t>
            </a:fld>
            <a:endParaRPr lang="en-GB"/>
          </a:p>
        </p:txBody>
      </p:sp>
    </p:spTree>
    <p:extLst>
      <p:ext uri="{BB962C8B-B14F-4D97-AF65-F5344CB8AC3E}">
        <p14:creationId xmlns:p14="http://schemas.microsoft.com/office/powerpoint/2010/main" val="94097787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ctrTitle"/>
          </p:nvPr>
        </p:nvSpPr>
        <p:spPr>
          <a:xfrm>
            <a:off x="7871800" y="1562100"/>
            <a:ext cx="3487500" cy="777240"/>
          </a:xfrm>
          <a:prstGeom prst="rect">
            <a:avLst/>
          </a:prstGeom>
          <a:noFill/>
          <a:ln>
            <a:noFill/>
          </a:ln>
        </p:spPr>
        <p:txBody>
          <a:bodyPr spcFirstLastPara="1" wrap="square" lIns="0" tIns="0" rIns="0" bIns="0" anchor="b" anchorCtr="0">
            <a:normAutofit fontScale="90000"/>
          </a:bodyPr>
          <a:lstStyle/>
          <a:p>
            <a:r>
              <a:rPr lang="en-US" dirty="0" smtClean="0"/>
              <a:t>Court Curbing</a:t>
            </a:r>
            <a:endParaRPr lang="en-US" dirty="0"/>
          </a:p>
        </p:txBody>
      </p:sp>
      <p:sp>
        <p:nvSpPr>
          <p:cNvPr id="165" name="Google Shape;165;p1"/>
          <p:cNvSpPr txBox="1">
            <a:spLocks noGrp="1"/>
          </p:cNvSpPr>
          <p:nvPr>
            <p:ph type="subTitle" idx="1"/>
          </p:nvPr>
        </p:nvSpPr>
        <p:spPr>
          <a:xfrm>
            <a:off x="7672952" y="3013356"/>
            <a:ext cx="3838748" cy="2076804"/>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sz="2800" dirty="0"/>
              <a:t> Name</a:t>
            </a:r>
            <a:r>
              <a:rPr lang="en-IN" sz="2800" dirty="0" smtClean="0"/>
              <a:t>:</a:t>
            </a:r>
            <a:endParaRPr sz="2800" dirty="0"/>
          </a:p>
          <a:p>
            <a:pPr marL="0" lvl="0" indent="0" algn="ctr" rtl="0">
              <a:lnSpc>
                <a:spcPct val="90000"/>
              </a:lnSpc>
              <a:spcBef>
                <a:spcPts val="1000"/>
              </a:spcBef>
              <a:spcAft>
                <a:spcPts val="0"/>
              </a:spcAft>
              <a:buClr>
                <a:schemeClr val="lt1"/>
              </a:buClr>
              <a:buSzPts val="1600"/>
              <a:buNone/>
            </a:pPr>
            <a:r>
              <a:rPr lang="en-IN" sz="2800" dirty="0"/>
              <a:t>Course Title</a:t>
            </a:r>
            <a:r>
              <a:rPr lang="en-IN" sz="2800" dirty="0" smtClean="0"/>
              <a:t>:</a:t>
            </a:r>
            <a:endParaRPr sz="2800" dirty="0"/>
          </a:p>
          <a:p>
            <a:pPr marL="0" lvl="0" indent="0" algn="ctr" rtl="0">
              <a:lnSpc>
                <a:spcPct val="90000"/>
              </a:lnSpc>
              <a:spcBef>
                <a:spcPts val="1000"/>
              </a:spcBef>
              <a:spcAft>
                <a:spcPts val="0"/>
              </a:spcAft>
              <a:buClr>
                <a:schemeClr val="lt1"/>
              </a:buClr>
              <a:buSzPts val="1600"/>
              <a:buNone/>
            </a:pPr>
            <a:r>
              <a:rPr lang="en-IN" sz="2800" dirty="0"/>
              <a:t>Date</a:t>
            </a:r>
            <a:r>
              <a:rPr lang="en-IN" sz="2800" dirty="0" smtClean="0"/>
              <a:t>:</a:t>
            </a:r>
            <a:endParaRPr sz="2800" dirty="0"/>
          </a:p>
          <a:p>
            <a:pPr marL="0" lvl="0" indent="0" algn="ctr" rtl="0">
              <a:lnSpc>
                <a:spcPct val="90000"/>
              </a:lnSpc>
              <a:spcBef>
                <a:spcPts val="1000"/>
              </a:spcBef>
              <a:spcAft>
                <a:spcPts val="0"/>
              </a:spcAft>
              <a:buClr>
                <a:schemeClr val="lt1"/>
              </a:buClr>
              <a:buSzPts val="1600"/>
              <a:buNone/>
            </a:pPr>
            <a:r>
              <a:rPr lang="en-IN" sz="2800" dirty="0"/>
              <a:t> </a:t>
            </a:r>
            <a:r>
              <a:rPr lang="en-IN" sz="2800" dirty="0" smtClean="0"/>
              <a:t>Instructor:</a:t>
            </a:r>
            <a:endParaRPr sz="2800" dirty="0"/>
          </a:p>
          <a:p>
            <a:pPr marL="0" lvl="0" indent="0" algn="ctr" rtl="0">
              <a:lnSpc>
                <a:spcPct val="90000"/>
              </a:lnSpc>
              <a:spcBef>
                <a:spcPts val="1000"/>
              </a:spcBef>
              <a:spcAft>
                <a:spcPts val="0"/>
              </a:spcAft>
              <a:buClr>
                <a:schemeClr val="lt1"/>
              </a:buClr>
              <a:buSzPts val="1600"/>
              <a:buNone/>
            </a:pPr>
            <a:endParaRPr sz="2800" dirty="0"/>
          </a:p>
        </p:txBody>
      </p:sp>
      <p:pic>
        <p:nvPicPr>
          <p:cNvPr id="3" name="Picture Placeholder 2"/>
          <p:cNvPicPr>
            <a:picLocks noGrp="1" noChangeAspect="1"/>
          </p:cNvPicPr>
          <p:nvPr>
            <p:ph type="pic" idx="2"/>
          </p:nvPr>
        </p:nvPicPr>
        <p:blipFill rotWithShape="1">
          <a:blip r:embed="rId3">
            <a:extLst>
              <a:ext uri="{28A0092B-C50C-407E-A947-70E740481C1C}">
                <a14:useLocalDpi xmlns:a14="http://schemas.microsoft.com/office/drawing/2010/main" val="0"/>
              </a:ext>
            </a:extLst>
          </a:blip>
          <a:srcRect l="12099" r="380"/>
          <a:stretch/>
        </p:blipFill>
        <p:spPr>
          <a:xfrm>
            <a:off x="396240" y="1360079"/>
            <a:ext cx="7069372" cy="4134343"/>
          </a:xfrm>
        </p:spPr>
      </p:pic>
    </p:spTree>
    <p:extLst>
      <p:ext uri="{BB962C8B-B14F-4D97-AF65-F5344CB8AC3E}">
        <p14:creationId xmlns:p14="http://schemas.microsoft.com/office/powerpoint/2010/main" val="3507896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B8E08D-AAF6-409B-8BEE-3057CE85CA76}"/>
              </a:ext>
            </a:extLst>
          </p:cNvPr>
          <p:cNvSpPr>
            <a:spLocks noGrp="1"/>
          </p:cNvSpPr>
          <p:nvPr>
            <p:ph type="title"/>
          </p:nvPr>
        </p:nvSpPr>
        <p:spPr/>
        <p:txBody>
          <a:bodyPr/>
          <a:lstStyle/>
          <a:p>
            <a:pPr algn="ctr"/>
            <a:r>
              <a:rPr lang="en-GB" sz="6000" dirty="0">
                <a:latin typeface="Times New Roman" panose="02020603050405020304" pitchFamily="18" charset="0"/>
                <a:cs typeface="Times New Roman" panose="02020603050405020304" pitchFamily="18" charset="0"/>
              </a:rPr>
              <a:t>Court Curbing </a:t>
            </a:r>
          </a:p>
        </p:txBody>
      </p:sp>
      <p:sp>
        <p:nvSpPr>
          <p:cNvPr id="3" name="Content Placeholder 2">
            <a:extLst>
              <a:ext uri="{FF2B5EF4-FFF2-40B4-BE49-F238E27FC236}">
                <a16:creationId xmlns:a16="http://schemas.microsoft.com/office/drawing/2014/main" xmlns="" id="{90591BEC-99ED-4135-9188-61B117968412}"/>
              </a:ext>
            </a:extLst>
          </p:cNvPr>
          <p:cNvSpPr>
            <a:spLocks noGrp="1"/>
          </p:cNvSpPr>
          <p:nvPr>
            <p:ph idx="1"/>
          </p:nvPr>
        </p:nvSpPr>
        <p:spPr>
          <a:xfrm>
            <a:off x="1103312" y="2052918"/>
            <a:ext cx="5695053" cy="4195481"/>
          </a:xfrm>
        </p:spPr>
        <p:txBody>
          <a:bodyPr>
            <a:normAutofit lnSpcReduction="10000"/>
          </a:bodyPr>
          <a:lstStyle/>
          <a:p>
            <a:r>
              <a:rPr lang="en-US" sz="3600" dirty="0">
                <a:latin typeface="Times New Roman" panose="02020603050405020304" pitchFamily="18" charset="0"/>
                <a:cs typeface="Times New Roman" panose="02020603050405020304" pitchFamily="18" charset="0"/>
              </a:rPr>
              <a:t>Court-curbing legislation is a direct attempt by Members of Congress to pass into law an act that would damage the institutional authority and policy-altering capacity of the Supreme Court.</a:t>
            </a:r>
            <a:endParaRPr lang="en-GB" sz="3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80D44A3F-57B3-432F-8ADF-5C9B4BDD6C64}"/>
              </a:ext>
            </a:extLst>
          </p:cNvPr>
          <p:cNvPicPr>
            <a:picLocks noChangeAspect="1"/>
          </p:cNvPicPr>
          <p:nvPr/>
        </p:nvPicPr>
        <p:blipFill>
          <a:blip r:embed="rId2"/>
          <a:stretch>
            <a:fillRect/>
          </a:stretch>
        </p:blipFill>
        <p:spPr>
          <a:xfrm>
            <a:off x="6692349" y="2358887"/>
            <a:ext cx="4638260" cy="3889512"/>
          </a:xfrm>
          <a:prstGeom prst="rect">
            <a:avLst/>
          </a:prstGeom>
        </p:spPr>
      </p:pic>
    </p:spTree>
    <p:extLst>
      <p:ext uri="{BB962C8B-B14F-4D97-AF65-F5344CB8AC3E}">
        <p14:creationId xmlns:p14="http://schemas.microsoft.com/office/powerpoint/2010/main" val="2344758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2DC37CC-2DBF-4639-B014-0ECEA1487CEC}"/>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Court-Curbing: Why and When Members of Congress Seek to Harm the Supreme Court</a:t>
            </a:r>
            <a:endParaRPr lang="en-GB" sz="4000"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4B8B4F01-7131-4BF0-B007-2D8C671996A9}"/>
              </a:ext>
            </a:extLst>
          </p:cNvPr>
          <p:cNvSpPr>
            <a:spLocks noGrp="1"/>
          </p:cNvSpPr>
          <p:nvPr>
            <p:ph idx="1"/>
          </p:nvPr>
        </p:nvSpPr>
        <p:spPr>
          <a:xfrm>
            <a:off x="997296" y="2209801"/>
            <a:ext cx="7643121" cy="4195481"/>
          </a:xfrm>
        </p:spPr>
        <p:txBody>
          <a:bodyPr>
            <a:normAutofit lnSpcReduction="10000"/>
          </a:bodyPr>
          <a:lstStyle/>
          <a:p>
            <a:r>
              <a:rPr lang="en-GB" sz="2800" dirty="0">
                <a:latin typeface="Times New Roman" panose="02020603050405020304" pitchFamily="18" charset="0"/>
                <a:cs typeface="Times New Roman" panose="02020603050405020304" pitchFamily="18" charset="0"/>
              </a:rPr>
              <a:t>2005, the US House of Representatives introduced bill HR3073 that threatened to change </a:t>
            </a:r>
            <a:r>
              <a:rPr lang="en-US" sz="2800" dirty="0">
                <a:latin typeface="Times New Roman" panose="02020603050405020304" pitchFamily="18" charset="0"/>
                <a:cs typeface="Times New Roman" panose="02020603050405020304" pitchFamily="18" charset="0"/>
              </a:rPr>
              <a:t>the entire framework of American politics.</a:t>
            </a:r>
          </a:p>
          <a:p>
            <a:r>
              <a:rPr lang="en-US" sz="2800" dirty="0">
                <a:latin typeface="Times New Roman" panose="02020603050405020304" pitchFamily="18" charset="0"/>
                <a:cs typeface="Times New Roman" panose="02020603050405020304" pitchFamily="18" charset="0"/>
              </a:rPr>
              <a:t>Bill HR3073 proposed that the United States Congress, with a 2/3rds majority, can overrule any decision of the Supreme Court (Marino, 2012).</a:t>
            </a:r>
          </a:p>
          <a:p>
            <a:r>
              <a:rPr lang="en-US" sz="2800" dirty="0">
                <a:latin typeface="Times New Roman" panose="02020603050405020304" pitchFamily="18" charset="0"/>
                <a:cs typeface="Times New Roman" panose="02020603050405020304" pitchFamily="18" charset="0"/>
              </a:rPr>
              <a:t>The implication of bill HR3073 would be destroying the institutional authority of the judiciary through court curbing.</a:t>
            </a:r>
          </a:p>
        </p:txBody>
      </p:sp>
      <p:pic>
        <p:nvPicPr>
          <p:cNvPr id="1026" name="Picture 2" descr="Frivolous litigation: Curbing government departments to endlessly litigate  a case is easier said than done - The Financial Express">
            <a:extLst>
              <a:ext uri="{FF2B5EF4-FFF2-40B4-BE49-F238E27FC236}">
                <a16:creationId xmlns:a16="http://schemas.microsoft.com/office/drawing/2014/main" xmlns="" id="{A443907A-E578-4865-94E4-1C94856E2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5131" y="3644141"/>
            <a:ext cx="3536052" cy="2571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289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1FD1FA-E95E-4C19-9012-966C95BF5EDA}"/>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Court-Curbing</a:t>
            </a:r>
            <a:endParaRPr lang="en-GB" dirty="0"/>
          </a:p>
        </p:txBody>
      </p:sp>
      <p:sp>
        <p:nvSpPr>
          <p:cNvPr id="3" name="Content Placeholder 2">
            <a:extLst>
              <a:ext uri="{FF2B5EF4-FFF2-40B4-BE49-F238E27FC236}">
                <a16:creationId xmlns:a16="http://schemas.microsoft.com/office/drawing/2014/main" xmlns="" id="{6444D981-8490-4745-B4B6-284F56D96BDE}"/>
              </a:ext>
            </a:extLst>
          </p:cNvPr>
          <p:cNvSpPr>
            <a:spLocks noGrp="1"/>
          </p:cNvSpPr>
          <p:nvPr>
            <p:ph idx="1"/>
          </p:nvPr>
        </p:nvSpPr>
        <p:spPr/>
        <p:txBody>
          <a:bodyPr>
            <a:normAutofit fontScale="92500"/>
          </a:bodyPr>
          <a:lstStyle/>
          <a:p>
            <a:r>
              <a:rPr lang="en-GB" sz="2800" dirty="0">
                <a:latin typeface="Times New Roman" panose="02020603050405020304" pitchFamily="18" charset="0"/>
                <a:cs typeface="Times New Roman" panose="02020603050405020304" pitchFamily="18" charset="0"/>
              </a:rPr>
              <a:t>HR3073 was a Court-curbing legislation,</a:t>
            </a:r>
            <a:r>
              <a:rPr lang="en-US" sz="2800" dirty="0">
                <a:latin typeface="Times New Roman" panose="02020603050405020304" pitchFamily="18" charset="0"/>
                <a:cs typeface="Times New Roman" panose="02020603050405020304" pitchFamily="18" charset="0"/>
              </a:rPr>
              <a:t>“legislative proposal to restrict, remove, or otherwise limit judicial power.”</a:t>
            </a:r>
          </a:p>
          <a:p>
            <a:r>
              <a:rPr lang="en-US" sz="2800" dirty="0">
                <a:latin typeface="Times New Roman" panose="02020603050405020304" pitchFamily="18" charset="0"/>
                <a:cs typeface="Times New Roman" panose="02020603050405020304" pitchFamily="18" charset="0"/>
              </a:rPr>
              <a:t>The members of congress made an attempt to pass a law that would damage the institutional authority and policy-altering capacity of the Supreme Court.</a:t>
            </a:r>
          </a:p>
          <a:p>
            <a:r>
              <a:rPr lang="en-GB" sz="2800" dirty="0">
                <a:latin typeface="Times New Roman" panose="02020603050405020304" pitchFamily="18" charset="0"/>
                <a:cs typeface="Times New Roman" panose="02020603050405020304" pitchFamily="18" charset="0"/>
              </a:rPr>
              <a:t>The congress failed to pass the bill into law.</a:t>
            </a:r>
          </a:p>
          <a:p>
            <a:r>
              <a:rPr lang="en-GB" sz="2800" dirty="0">
                <a:latin typeface="Times New Roman" panose="02020603050405020304" pitchFamily="18" charset="0"/>
                <a:cs typeface="Times New Roman" panose="02020603050405020304" pitchFamily="18" charset="0"/>
              </a:rPr>
              <a:t>if the bill had passed, </a:t>
            </a:r>
            <a:r>
              <a:rPr lang="en-US" sz="2800" dirty="0">
                <a:latin typeface="Times New Roman" panose="02020603050405020304" pitchFamily="18" charset="0"/>
                <a:cs typeface="Times New Roman" panose="02020603050405020304" pitchFamily="18" charset="0"/>
              </a:rPr>
              <a:t>the institutional integrity of the judiciary branch of government would collapse and be replaced by an all powerful </a:t>
            </a:r>
            <a:r>
              <a:rPr lang="en-US" sz="2800" dirty="0" smtClean="0">
                <a:latin typeface="Times New Roman" panose="02020603050405020304" pitchFamily="18" charset="0"/>
                <a:cs typeface="Times New Roman" panose="02020603050405020304" pitchFamily="18" charset="0"/>
              </a:rPr>
              <a:t>legislature </a:t>
            </a:r>
            <a:r>
              <a:rPr lang="en-US" sz="2800" dirty="0">
                <a:latin typeface="Times New Roman" panose="02020603050405020304" pitchFamily="18" charset="0"/>
                <a:cs typeface="Times New Roman" panose="02020603050405020304" pitchFamily="18" charset="0"/>
              </a:rPr>
              <a:t>(Marino, 2012).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8189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EA27E6-5E28-4A51-B4DF-23ADBD2B50B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Why and When of Court-curbing by the Congress</a:t>
            </a:r>
            <a:endParaRPr lang="en-GB"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F34ADBA-D76B-4CCB-A9E8-525F319B3D16}"/>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Members of Congress and the Supreme Court are strategic actors who will compete for their preferred policy outcomes in a rational manner</a:t>
            </a:r>
          </a:p>
          <a:p>
            <a:r>
              <a:rPr lang="en-US" sz="2800" dirty="0">
                <a:latin typeface="Times New Roman" panose="02020603050405020304" pitchFamily="18" charset="0"/>
                <a:cs typeface="Times New Roman" panose="02020603050405020304" pitchFamily="18" charset="0"/>
              </a:rPr>
              <a:t>Congress and the Supreme Court are inherent institutional rivals that can successfully oppose and damage the policy setting capacity of the other (Marino, 2012).</a:t>
            </a:r>
          </a:p>
          <a:p>
            <a:r>
              <a:rPr lang="en-US" sz="2800" dirty="0">
                <a:latin typeface="Times New Roman" panose="02020603050405020304" pitchFamily="18" charset="0"/>
                <a:cs typeface="Times New Roman" panose="02020603050405020304" pitchFamily="18" charset="0"/>
              </a:rPr>
              <a:t>Institutional authority and policy-setting capacity are valued highly by members of the Court and Congress.</a:t>
            </a:r>
          </a:p>
        </p:txBody>
      </p:sp>
    </p:spTree>
    <p:extLst>
      <p:ext uri="{BB962C8B-B14F-4D97-AF65-F5344CB8AC3E}">
        <p14:creationId xmlns:p14="http://schemas.microsoft.com/office/powerpoint/2010/main" val="3557116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B53014-CDA8-4DD1-9E6C-270A2F2B2EFC}"/>
              </a:ext>
            </a:extLst>
          </p:cNvPr>
          <p:cNvSpPr>
            <a:spLocks noGrp="1"/>
          </p:cNvSpPr>
          <p:nvPr>
            <p:ph type="title"/>
          </p:nvPr>
        </p:nvSpPr>
        <p:spPr/>
        <p:txBody>
          <a:bodyPr/>
          <a:lstStyle/>
          <a:p>
            <a:pPr algn="ctr"/>
            <a:r>
              <a:rPr lang="en-US" sz="3200" dirty="0">
                <a:latin typeface="Times New Roman" panose="02020603050405020304" pitchFamily="18" charset="0"/>
                <a:cs typeface="Times New Roman" panose="02020603050405020304" pitchFamily="18" charset="0"/>
              </a:rPr>
              <a:t>Attacks on the Warren Court by State Officials: A Case Study of Why Court-Curbing Movements Fail</a:t>
            </a:r>
            <a:endParaRPr lang="en-GB"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DB12E0D-EF0B-4A8C-988F-48B5938079C4}"/>
              </a:ext>
            </a:extLst>
          </p:cNvPr>
          <p:cNvSpPr>
            <a:spLocks noGrp="1"/>
          </p:cNvSpPr>
          <p:nvPr>
            <p:ph idx="1"/>
          </p:nvPr>
        </p:nvSpPr>
        <p:spPr/>
        <p:txBody>
          <a:bodyPr>
            <a:normAutofit lnSpcReduction="10000"/>
          </a:bodyPr>
          <a:lstStyle/>
          <a:p>
            <a:r>
              <a:rPr lang="en-US" sz="2800" dirty="0">
                <a:latin typeface="Times New Roman" panose="02020603050405020304" pitchFamily="18" charset="0"/>
                <a:cs typeface="Times New Roman" panose="02020603050405020304" pitchFamily="18" charset="0"/>
              </a:rPr>
              <a:t>The U.S. Supreme Court’s adjudication of significant and highly contested issues ensures that the Court's decisions often will disappoint and offend powerful interests.</a:t>
            </a:r>
          </a:p>
          <a:p>
            <a:r>
              <a:rPr lang="en-US" sz="2800" dirty="0">
                <a:latin typeface="Times New Roman" panose="02020603050405020304" pitchFamily="18" charset="0"/>
                <a:cs typeface="Times New Roman" panose="02020603050405020304" pitchFamily="18" charset="0"/>
              </a:rPr>
              <a:t>The Warren Court was the target of virulent hostility because it rendered its dramatic and innovative decisions on many politically sensitive subjects (Ross, 2002).</a:t>
            </a:r>
          </a:p>
          <a:p>
            <a:r>
              <a:rPr lang="en-US" sz="2800" dirty="0">
                <a:latin typeface="Times New Roman" panose="02020603050405020304" pitchFamily="18" charset="0"/>
                <a:cs typeface="Times New Roman" panose="02020603050405020304" pitchFamily="18" charset="0"/>
              </a:rPr>
              <a:t>The decisions made by the Warren Court touched on several areas including racial desegregation, rights of political traitors and criminals, freedom of religion, and reapportionment.</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0319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DAE727-0207-4403-BA8F-0E76551639D7}"/>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The Warren Court</a:t>
            </a:r>
            <a:endParaRPr lang="en-GB" dirty="0"/>
          </a:p>
        </p:txBody>
      </p:sp>
      <p:sp>
        <p:nvSpPr>
          <p:cNvPr id="3" name="Content Placeholder 2">
            <a:extLst>
              <a:ext uri="{FF2B5EF4-FFF2-40B4-BE49-F238E27FC236}">
                <a16:creationId xmlns:a16="http://schemas.microsoft.com/office/drawing/2014/main" xmlns="" id="{34D3BA85-777B-4FF1-A94C-F0C974138F2C}"/>
              </a:ext>
            </a:extLst>
          </p:cNvPr>
          <p:cNvSpPr>
            <a:spLocks noGrp="1"/>
          </p:cNvSpPr>
          <p:nvPr>
            <p:ph idx="1"/>
          </p:nvPr>
        </p:nvSpPr>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The many efforts to curb federal judicial power during the Warren Era through federal legislation or constitutional amendments originated in Congress, and several congressional efforts to pare the Court's jurisdiction came perilously close to success.</a:t>
            </a:r>
          </a:p>
          <a:p>
            <a:r>
              <a:rPr lang="en-US" sz="2400" dirty="0">
                <a:latin typeface="Times New Roman" panose="02020603050405020304" pitchFamily="18" charset="0"/>
                <a:cs typeface="Times New Roman" panose="02020603050405020304" pitchFamily="18" charset="0"/>
              </a:rPr>
              <a:t>The Court made many decisions expanding federal judicial power at the expense of state courts and legislatures provoked a series of state based Court-curbing proposals that would have reduced the Court's power over the states so radically as to transform the nation into a virtual confederation (Ross, 2002).</a:t>
            </a:r>
          </a:p>
          <a:p>
            <a:r>
              <a:rPr lang="en-GB" sz="2400" dirty="0">
                <a:latin typeface="Times New Roman" panose="02020603050405020304" pitchFamily="18" charset="0"/>
                <a:cs typeface="Times New Roman" panose="02020603050405020304" pitchFamily="18" charset="0"/>
              </a:rPr>
              <a:t>In 1962, </a:t>
            </a:r>
            <a:r>
              <a:rPr lang="en-US" sz="2400" dirty="0">
                <a:latin typeface="Times New Roman" panose="02020603050405020304" pitchFamily="18" charset="0"/>
                <a:cs typeface="Times New Roman" panose="02020603050405020304" pitchFamily="18" charset="0"/>
              </a:rPr>
              <a:t>a group of state officials sponsored three constitutional amendments that would have radically altered the balance of power between the state and federal governments.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582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09F7DF-C0F3-4775-9FAB-68E07F47E3F9}"/>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The Warren Court</a:t>
            </a:r>
            <a:endParaRPr lang="en-GB" dirty="0"/>
          </a:p>
        </p:txBody>
      </p:sp>
      <p:sp>
        <p:nvSpPr>
          <p:cNvPr id="3" name="Content Placeholder 2">
            <a:extLst>
              <a:ext uri="{FF2B5EF4-FFF2-40B4-BE49-F238E27FC236}">
                <a16:creationId xmlns:a16="http://schemas.microsoft.com/office/drawing/2014/main" xmlns="" id="{189154A8-05A0-4421-98F3-269203EAC485}"/>
              </a:ext>
            </a:extLst>
          </p:cNvPr>
          <p:cNvSpPr>
            <a:spLocks noGrp="1"/>
          </p:cNvSpPr>
          <p:nvPr>
            <p:ph idx="1"/>
          </p:nvPr>
        </p:nvSpPr>
        <p:spPr/>
        <p:txBody>
          <a:bodyPr>
            <a:normAutofit fontScale="85000" lnSpcReduction="10000"/>
          </a:bodyPr>
          <a:lstStyle/>
          <a:p>
            <a:r>
              <a:rPr lang="en-US" sz="3200" dirty="0">
                <a:latin typeface="Times New Roman" panose="02020603050405020304" pitchFamily="18" charset="0"/>
                <a:cs typeface="Times New Roman" panose="02020603050405020304" pitchFamily="18" charset="0"/>
              </a:rPr>
              <a:t>The amendments would have permitted states to amend the Constitution without the participation of Congress, stripped the Court of jurisdiction over apportionment, and created a so-called "Court of the Union" composed of state chief justices to review U.S. Supreme Court decisions affecting the states (Ross, 2002).</a:t>
            </a:r>
          </a:p>
          <a:p>
            <a:r>
              <a:rPr lang="en-US" sz="3200" dirty="0">
                <a:latin typeface="Times New Roman" panose="02020603050405020304" pitchFamily="18" charset="0"/>
                <a:cs typeface="Times New Roman" panose="02020603050405020304" pitchFamily="18" charset="0"/>
              </a:rPr>
              <a:t>The amendments sailed through the legislatures of numerous states until a broad array of prominent federal officials, journalists, and academics sounded the alarm.</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8209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Dred Scott </a:t>
            </a:r>
            <a:r>
              <a:rPr lang="en-US" sz="4400" i="1" dirty="0"/>
              <a:t>v.</a:t>
            </a:r>
            <a:r>
              <a:rPr lang="en-US" sz="4400" dirty="0"/>
              <a:t> </a:t>
            </a:r>
            <a:r>
              <a:rPr lang="en-US" sz="4400" dirty="0" err="1"/>
              <a:t>Sandford</a:t>
            </a:r>
            <a:r>
              <a:rPr lang="en-IN" sz="4400" dirty="0"/>
              <a:t> </a:t>
            </a:r>
            <a:endParaRPr lang="en-US" dirty="0"/>
          </a:p>
        </p:txBody>
      </p:sp>
      <p:sp>
        <p:nvSpPr>
          <p:cNvPr id="3" name="Content Placeholder 2"/>
          <p:cNvSpPr>
            <a:spLocks noGrp="1"/>
          </p:cNvSpPr>
          <p:nvPr>
            <p:ph idx="1"/>
          </p:nvPr>
        </p:nvSpPr>
        <p:spPr>
          <a:xfrm>
            <a:off x="1103312" y="1454046"/>
            <a:ext cx="8946541" cy="4794353"/>
          </a:xfrm>
        </p:spPr>
        <p:txBody>
          <a:bodyPr>
            <a:noAutofit/>
          </a:bodyPr>
          <a:lstStyle/>
          <a:p>
            <a:pPr marL="571500" lvl="0" indent="-571500">
              <a:lnSpc>
                <a:spcPct val="70000"/>
              </a:lnSpc>
              <a:spcBef>
                <a:spcPts val="0"/>
              </a:spcBef>
              <a:buSzPts val="2664"/>
              <a:buFont typeface="Wingdings" pitchFamily="2" charset="2"/>
              <a:buChar char="q"/>
            </a:pPr>
            <a:r>
              <a:rPr lang="en-US" sz="3200" dirty="0"/>
              <a:t>The issue of slavery had for years caused the division between the Northern and Southern </a:t>
            </a:r>
            <a:r>
              <a:rPr lang="en-US" sz="3200" dirty="0" smtClean="0"/>
              <a:t>states</a:t>
            </a:r>
            <a:r>
              <a:rPr lang="en-US" sz="3200" dirty="0">
                <a:latin typeface="Times New Roman" panose="02020603050405020304" pitchFamily="18" charset="0"/>
                <a:cs typeface="Times New Roman" panose="02020603050405020304" pitchFamily="18" charset="0"/>
              </a:rPr>
              <a:t> (Ross, 2002).</a:t>
            </a:r>
            <a:r>
              <a:rPr lang="en-US" sz="3200" dirty="0" smtClean="0"/>
              <a:t>. </a:t>
            </a:r>
            <a:endParaRPr lang="en-US" sz="3200" dirty="0"/>
          </a:p>
          <a:p>
            <a:pPr marL="571500" lvl="0" indent="-571500">
              <a:lnSpc>
                <a:spcPct val="70000"/>
              </a:lnSpc>
              <a:spcBef>
                <a:spcPts val="0"/>
              </a:spcBef>
              <a:buSzPts val="2664"/>
              <a:buFont typeface="Wingdings" pitchFamily="2" charset="2"/>
              <a:buChar char="q"/>
            </a:pPr>
            <a:r>
              <a:rPr lang="en-US" sz="3200" dirty="0"/>
              <a:t>The southern relied mostly on plantation and relied on slavery labor</a:t>
            </a:r>
          </a:p>
          <a:p>
            <a:pPr marL="571500" lvl="0" indent="-571500">
              <a:lnSpc>
                <a:spcPct val="70000"/>
              </a:lnSpc>
              <a:spcBef>
                <a:spcPts val="0"/>
              </a:spcBef>
              <a:buSzPts val="2664"/>
              <a:buFont typeface="Wingdings" pitchFamily="2" charset="2"/>
              <a:buChar char="q"/>
            </a:pPr>
            <a:r>
              <a:rPr lang="en-US" sz="3200" dirty="0"/>
              <a:t>The north had industries which paid its workers. </a:t>
            </a:r>
          </a:p>
          <a:p>
            <a:pPr marL="571500" lvl="0" indent="-571500">
              <a:lnSpc>
                <a:spcPct val="70000"/>
              </a:lnSpc>
              <a:spcBef>
                <a:spcPts val="0"/>
              </a:spcBef>
              <a:buSzPts val="2664"/>
              <a:buFont typeface="Wingdings" pitchFamily="2" charset="2"/>
              <a:buChar char="q"/>
            </a:pPr>
            <a:r>
              <a:rPr lang="en-US" sz="3200" dirty="0"/>
              <a:t>The divided policies caused confusion on how to handle a slave in a free state and vice versa. </a:t>
            </a:r>
          </a:p>
          <a:p>
            <a:pPr marL="571500" lvl="0" indent="-571500">
              <a:lnSpc>
                <a:spcPct val="70000"/>
              </a:lnSpc>
              <a:spcBef>
                <a:spcPts val="0"/>
              </a:spcBef>
              <a:buSzPts val="2664"/>
              <a:buFont typeface="Wingdings" pitchFamily="2" charset="2"/>
              <a:buChar char="q"/>
            </a:pPr>
            <a:r>
              <a:rPr lang="en-US" sz="3200" dirty="0"/>
              <a:t>Dred Scott who was an enslaved African American who resided in different states</a:t>
            </a:r>
          </a:p>
        </p:txBody>
      </p:sp>
    </p:spTree>
    <p:extLst>
      <p:ext uri="{BB962C8B-B14F-4D97-AF65-F5344CB8AC3E}">
        <p14:creationId xmlns:p14="http://schemas.microsoft.com/office/powerpoint/2010/main" val="258850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Dred Scott </a:t>
            </a:r>
            <a:r>
              <a:rPr lang="en-US" sz="4000" i="1" dirty="0"/>
              <a:t>v.</a:t>
            </a:r>
            <a:r>
              <a:rPr lang="en-US" sz="4000" dirty="0"/>
              <a:t> </a:t>
            </a:r>
            <a:r>
              <a:rPr lang="en-US" sz="4000" dirty="0" err="1" smtClean="0"/>
              <a:t>Sandford</a:t>
            </a:r>
            <a:r>
              <a:rPr lang="en-IN" sz="4000" dirty="0" smtClean="0"/>
              <a:t>: </a:t>
            </a:r>
            <a:r>
              <a:rPr lang="en-US" dirty="0" smtClean="0"/>
              <a:t>Precipitating </a:t>
            </a:r>
            <a:r>
              <a:rPr lang="en-US" dirty="0"/>
              <a:t>Event </a:t>
            </a:r>
          </a:p>
        </p:txBody>
      </p:sp>
      <p:sp>
        <p:nvSpPr>
          <p:cNvPr id="3" name="Content Placeholder 2"/>
          <p:cNvSpPr>
            <a:spLocks noGrp="1"/>
          </p:cNvSpPr>
          <p:nvPr>
            <p:ph idx="1"/>
          </p:nvPr>
        </p:nvSpPr>
        <p:spPr/>
        <p:txBody>
          <a:bodyPr>
            <a:normAutofit lnSpcReduction="10000"/>
          </a:bodyPr>
          <a:lstStyle/>
          <a:p>
            <a:pPr marL="571500" indent="-571500">
              <a:buFont typeface="Wingdings" pitchFamily="2" charset="2"/>
              <a:buChar char="q"/>
            </a:pPr>
            <a:r>
              <a:rPr lang="en-US" dirty="0"/>
              <a:t>Dred Scott (slave) worked for John Emerson in Missouri</a:t>
            </a:r>
          </a:p>
          <a:p>
            <a:pPr marL="571500" indent="-571500">
              <a:buFont typeface="Wingdings" pitchFamily="2" charset="2"/>
              <a:buChar char="q"/>
            </a:pPr>
            <a:r>
              <a:rPr lang="en-US" dirty="0"/>
              <a:t>He lived in Missouri, Virginia , which promoted slavery.</a:t>
            </a:r>
          </a:p>
          <a:p>
            <a:pPr marL="571500" indent="-571500">
              <a:buFont typeface="Wingdings" pitchFamily="2" charset="2"/>
              <a:buChar char="q"/>
            </a:pPr>
            <a:r>
              <a:rPr lang="en-US" dirty="0"/>
              <a:t>Likewise, he lived in Illinois and Wisconsin Territory which prohibited </a:t>
            </a:r>
            <a:r>
              <a:rPr lang="en-US" dirty="0" smtClean="0"/>
              <a:t>slavery</a:t>
            </a:r>
            <a:r>
              <a:rPr lang="en-US" dirty="0">
                <a:latin typeface="Times New Roman" panose="02020603050405020304" pitchFamily="18" charset="0"/>
                <a:cs typeface="Times New Roman" panose="02020603050405020304" pitchFamily="18" charset="0"/>
              </a:rPr>
              <a:t> (Marino, 2012).</a:t>
            </a:r>
            <a:r>
              <a:rPr lang="en-US" dirty="0" smtClean="0"/>
              <a:t>. </a:t>
            </a:r>
            <a:endParaRPr lang="en-US" dirty="0"/>
          </a:p>
          <a:p>
            <a:pPr marL="571500" indent="-571500">
              <a:buFont typeface="Wingdings" pitchFamily="2" charset="2"/>
              <a:buChar char="q"/>
            </a:pPr>
            <a:r>
              <a:rPr lang="en-US" dirty="0"/>
              <a:t>He wanted the court to intervene citing that his freedom on free states guaranteed his freedom even on slave states</a:t>
            </a:r>
          </a:p>
          <a:p>
            <a:pPr marL="571500" indent="-571500">
              <a:buFont typeface="Wingdings" pitchFamily="2" charset="2"/>
              <a:buChar char="q"/>
            </a:pPr>
            <a:r>
              <a:rPr lang="en-US" dirty="0"/>
              <a:t>Court held that the Congress had no jurisdiction to abolish slavery in any territory</a:t>
            </a:r>
          </a:p>
          <a:p>
            <a:pPr marL="571500" indent="-571500">
              <a:buFont typeface="Wingdings" pitchFamily="2" charset="2"/>
              <a:buChar char="q"/>
            </a:pPr>
            <a:r>
              <a:rPr lang="en-US" dirty="0"/>
              <a:t>The ruling invalidated the ability for  territory to enter Union as a free or a slave state</a:t>
            </a:r>
          </a:p>
          <a:p>
            <a:pPr marL="571500" indent="-571500">
              <a:buFont typeface="Wingdings" pitchFamily="2" charset="2"/>
              <a:buChar char="q"/>
            </a:pPr>
            <a:r>
              <a:rPr lang="en-US" dirty="0"/>
              <a:t>Court also held that “African Americans were not and could never be citizens of the United States.</a:t>
            </a:r>
          </a:p>
        </p:txBody>
      </p:sp>
    </p:spTree>
    <p:extLst>
      <p:ext uri="{BB962C8B-B14F-4D97-AF65-F5344CB8AC3E}">
        <p14:creationId xmlns:p14="http://schemas.microsoft.com/office/powerpoint/2010/main" val="4080694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Dred Scott </a:t>
            </a:r>
            <a:r>
              <a:rPr lang="en-US" sz="4400" i="1" dirty="0"/>
              <a:t>v.</a:t>
            </a:r>
            <a:r>
              <a:rPr lang="en-US" sz="4400" dirty="0"/>
              <a:t> </a:t>
            </a:r>
            <a:r>
              <a:rPr lang="en-US" sz="4400" dirty="0" err="1" smtClean="0"/>
              <a:t>Sandford</a:t>
            </a:r>
            <a:r>
              <a:rPr lang="en-US" sz="4400" dirty="0" smtClean="0"/>
              <a:t>: </a:t>
            </a:r>
            <a:r>
              <a:rPr lang="en-US" dirty="0" smtClean="0"/>
              <a:t>Reactions </a:t>
            </a:r>
            <a:r>
              <a:rPr lang="en-US" dirty="0"/>
              <a:t>to the curb</a:t>
            </a:r>
          </a:p>
        </p:txBody>
      </p:sp>
      <p:sp>
        <p:nvSpPr>
          <p:cNvPr id="3" name="Content Placeholder 2"/>
          <p:cNvSpPr>
            <a:spLocks noGrp="1"/>
          </p:cNvSpPr>
          <p:nvPr>
            <p:ph idx="1"/>
          </p:nvPr>
        </p:nvSpPr>
        <p:spPr/>
        <p:txBody>
          <a:bodyPr>
            <a:noAutofit/>
          </a:bodyPr>
          <a:lstStyle/>
          <a:p>
            <a:pPr marL="571500">
              <a:buFont typeface="Wingdings" pitchFamily="2" charset="2"/>
              <a:buChar char="q"/>
            </a:pPr>
            <a:r>
              <a:rPr lang="en-US" sz="2400" dirty="0"/>
              <a:t>The infamous ruling by Justice Roger B. Taney was cerebrated in the South and ridiculed in the North. </a:t>
            </a:r>
            <a:endParaRPr lang="en-US" sz="2400" dirty="0" smtClean="0"/>
          </a:p>
          <a:p>
            <a:pPr marL="571500">
              <a:buFont typeface="Wingdings" pitchFamily="2" charset="2"/>
              <a:buChar char="q"/>
            </a:pPr>
            <a:r>
              <a:rPr lang="en-US" sz="2400" dirty="0" smtClean="0"/>
              <a:t>This </a:t>
            </a:r>
            <a:r>
              <a:rPr lang="en-US" sz="2400" dirty="0"/>
              <a:t>ruling had a great influence on the politic of the United State and pushed it closer to the civil war </a:t>
            </a:r>
            <a:endParaRPr lang="en-US" sz="2400" dirty="0" smtClean="0"/>
          </a:p>
          <a:p>
            <a:pPr marL="571500">
              <a:buFont typeface="Wingdings" pitchFamily="2" charset="2"/>
              <a:buChar char="q"/>
            </a:pPr>
            <a:r>
              <a:rPr lang="en-US" sz="2400" dirty="0" smtClean="0"/>
              <a:t>Abraham </a:t>
            </a:r>
            <a:r>
              <a:rPr lang="en-US" sz="2400" dirty="0"/>
              <a:t>Lincoln violent confronted the decision of the supreme court in political </a:t>
            </a:r>
            <a:r>
              <a:rPr lang="en-US" sz="2400" dirty="0" smtClean="0"/>
              <a:t>arena</a:t>
            </a:r>
          </a:p>
          <a:p>
            <a:pPr marL="571500">
              <a:buFont typeface="Wingdings" pitchFamily="2" charset="2"/>
              <a:buChar char="q"/>
            </a:pPr>
            <a:r>
              <a:rPr lang="en-US" sz="2400" dirty="0" smtClean="0"/>
              <a:t>His </a:t>
            </a:r>
            <a:r>
              <a:rPr lang="en-US" sz="2400" dirty="0"/>
              <a:t>action borne fruits as more countries abolished </a:t>
            </a:r>
            <a:r>
              <a:rPr lang="en-US" sz="2400" dirty="0" smtClean="0"/>
              <a:t>slavery</a:t>
            </a:r>
          </a:p>
          <a:p>
            <a:pPr marL="571500">
              <a:buFont typeface="Wingdings" pitchFamily="2" charset="2"/>
              <a:buChar char="q"/>
            </a:pPr>
            <a:r>
              <a:rPr lang="en-US" sz="2400" dirty="0" smtClean="0"/>
              <a:t>Some </a:t>
            </a:r>
            <a:r>
              <a:rPr lang="en-US" sz="2400" dirty="0"/>
              <a:t>courts also failed to acknowledge the precedence as biding and instead ruled contrary to the ruling.</a:t>
            </a:r>
          </a:p>
        </p:txBody>
      </p:sp>
    </p:spTree>
    <p:extLst>
      <p:ext uri="{BB962C8B-B14F-4D97-AF65-F5344CB8AC3E}">
        <p14:creationId xmlns:p14="http://schemas.microsoft.com/office/powerpoint/2010/main" val="1352458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Papers on Parliament No. 33</a:t>
            </a:r>
            <a:endParaRPr lang="en-US" dirty="0"/>
          </a:p>
        </p:txBody>
      </p:sp>
      <p:sp>
        <p:nvSpPr>
          <p:cNvPr id="3" name="Content Placeholder 2"/>
          <p:cNvSpPr>
            <a:spLocks noGrp="1"/>
          </p:cNvSpPr>
          <p:nvPr>
            <p:ph idx="1"/>
          </p:nvPr>
        </p:nvSpPr>
        <p:spPr/>
        <p:txBody>
          <a:bodyPr>
            <a:noAutofit/>
          </a:bodyPr>
          <a:lstStyle/>
          <a:p>
            <a:pPr marL="800100" indent="-571500">
              <a:buFont typeface="Wingdings" pitchFamily="2" charset="2"/>
              <a:buChar char="q"/>
            </a:pPr>
            <a:r>
              <a:rPr lang="en-US" sz="2400" dirty="0"/>
              <a:t>1941, Imperial Japanese Navy attacked America and Britain </a:t>
            </a:r>
          </a:p>
          <a:p>
            <a:pPr marL="800100" indent="-571500">
              <a:buFont typeface="Wingdings" pitchFamily="2" charset="2"/>
              <a:buChar char="q"/>
            </a:pPr>
            <a:r>
              <a:rPr lang="en-US" sz="2400" dirty="0"/>
              <a:t>This resulted to Canada and the US going to battleground with the </a:t>
            </a:r>
            <a:r>
              <a:rPr lang="en-US" sz="2400" dirty="0" smtClean="0"/>
              <a:t>Japan</a:t>
            </a:r>
            <a:r>
              <a:rPr lang="en-US" sz="2400" dirty="0">
                <a:latin typeface="Times New Roman" panose="02020603050405020304" pitchFamily="18" charset="0"/>
                <a:cs typeface="Times New Roman" panose="02020603050405020304" pitchFamily="18" charset="0"/>
              </a:rPr>
              <a:t> (Marino, 2012). </a:t>
            </a:r>
            <a:endParaRPr lang="en-US" sz="2400" dirty="0"/>
          </a:p>
          <a:p>
            <a:pPr marL="800100" indent="-571500">
              <a:buFont typeface="Wingdings" pitchFamily="2" charset="2"/>
              <a:buChar char="q"/>
            </a:pPr>
            <a:r>
              <a:rPr lang="en-US" sz="2400" dirty="0"/>
              <a:t>Specific attacks concentrated on the ocean targeting the Japanese's fishermen living in the ocean shore. </a:t>
            </a:r>
          </a:p>
          <a:p>
            <a:pPr marL="800100" indent="-571500">
              <a:buFont typeface="Wingdings" pitchFamily="2" charset="2"/>
              <a:buChar char="q"/>
            </a:pPr>
            <a:r>
              <a:rPr lang="en-US" sz="2400" dirty="0"/>
              <a:t>The court was sour to address the issue.</a:t>
            </a:r>
          </a:p>
          <a:p>
            <a:pPr marL="800100" indent="-571500">
              <a:buFont typeface="Wingdings" pitchFamily="2" charset="2"/>
              <a:buChar char="q"/>
            </a:pPr>
            <a:r>
              <a:rPr lang="en-US" sz="2400" dirty="0"/>
              <a:t>Canada had by these time enacted its bill of right while the US had the bill.</a:t>
            </a:r>
          </a:p>
        </p:txBody>
      </p:sp>
    </p:spTree>
    <p:extLst>
      <p:ext uri="{BB962C8B-B14F-4D97-AF65-F5344CB8AC3E}">
        <p14:creationId xmlns:p14="http://schemas.microsoft.com/office/powerpoint/2010/main" val="1641437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Papers on Parliament No. </a:t>
            </a:r>
            <a:r>
              <a:rPr lang="en-US" b="1" dirty="0" smtClean="0"/>
              <a:t>33 </a:t>
            </a:r>
            <a:r>
              <a:rPr lang="en-US" dirty="0" smtClean="0"/>
              <a:t>Background Information </a:t>
            </a:r>
            <a:endParaRPr lang="en-US" dirty="0"/>
          </a:p>
        </p:txBody>
      </p:sp>
      <p:sp>
        <p:nvSpPr>
          <p:cNvPr id="3" name="Content Placeholder 2"/>
          <p:cNvSpPr>
            <a:spLocks noGrp="1"/>
          </p:cNvSpPr>
          <p:nvPr>
            <p:ph idx="1"/>
          </p:nvPr>
        </p:nvSpPr>
        <p:spPr/>
        <p:txBody>
          <a:bodyPr>
            <a:noAutofit/>
          </a:bodyPr>
          <a:lstStyle/>
          <a:p>
            <a:pPr marL="800100" indent="-571500">
              <a:buFont typeface="Wingdings" pitchFamily="2" charset="2"/>
              <a:buChar char="q"/>
            </a:pPr>
            <a:r>
              <a:rPr lang="en-US" sz="2400" dirty="0"/>
              <a:t>Canadian appeal to court to intervene were rejected </a:t>
            </a:r>
          </a:p>
          <a:p>
            <a:pPr marL="800100" indent="-571500">
              <a:buFont typeface="Wingdings" pitchFamily="2" charset="2"/>
              <a:buChar char="q"/>
            </a:pPr>
            <a:r>
              <a:rPr lang="en-US" sz="2400" dirty="0"/>
              <a:t>A landmark ruling that raised the outrage of people and the political elite was made in 1944 February </a:t>
            </a:r>
          </a:p>
          <a:p>
            <a:pPr marL="800100" indent="-571500">
              <a:buFont typeface="Wingdings" pitchFamily="2" charset="2"/>
              <a:buChar char="q"/>
            </a:pPr>
            <a:r>
              <a:rPr lang="en-US" sz="2400" dirty="0"/>
              <a:t>The court ruled that America internment of wartime with no evidence of activities of anti-government or treasonable course was a justifiable reason for use of power. </a:t>
            </a:r>
          </a:p>
          <a:p>
            <a:pPr marL="800100" indent="-571500">
              <a:buFont typeface="Wingdings" pitchFamily="2" charset="2"/>
              <a:buChar char="q"/>
            </a:pPr>
            <a:r>
              <a:rPr lang="en-US" sz="2400" dirty="0"/>
              <a:t>The court banned any Canadian from going to West Coast </a:t>
            </a:r>
          </a:p>
          <a:p>
            <a:pPr marL="800100" indent="-571500">
              <a:buFont typeface="Wingdings" pitchFamily="2" charset="2"/>
              <a:buChar char="q"/>
            </a:pPr>
            <a:r>
              <a:rPr lang="en-US" sz="2400" dirty="0"/>
              <a:t>The ruling remained effective till 1944</a:t>
            </a:r>
          </a:p>
          <a:p>
            <a:endParaRPr lang="en-US" sz="2400" dirty="0"/>
          </a:p>
        </p:txBody>
      </p:sp>
    </p:spTree>
    <p:extLst>
      <p:ext uri="{BB962C8B-B14F-4D97-AF65-F5344CB8AC3E}">
        <p14:creationId xmlns:p14="http://schemas.microsoft.com/office/powerpoint/2010/main" val="2458614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Papers on Parliament No. 33 </a:t>
            </a:r>
            <a:r>
              <a:rPr lang="en-US" dirty="0" smtClean="0"/>
              <a:t>Precipitating </a:t>
            </a:r>
            <a:r>
              <a:rPr lang="en-US" dirty="0"/>
              <a:t>Event </a:t>
            </a:r>
          </a:p>
        </p:txBody>
      </p:sp>
      <p:sp>
        <p:nvSpPr>
          <p:cNvPr id="3" name="Content Placeholder 2"/>
          <p:cNvSpPr>
            <a:spLocks noGrp="1"/>
          </p:cNvSpPr>
          <p:nvPr>
            <p:ph idx="1"/>
          </p:nvPr>
        </p:nvSpPr>
        <p:spPr/>
        <p:txBody>
          <a:bodyPr>
            <a:normAutofit/>
          </a:bodyPr>
          <a:lstStyle/>
          <a:p>
            <a:pPr marL="800100" indent="-571500">
              <a:buFont typeface="Wingdings" pitchFamily="2" charset="2"/>
              <a:buChar char="q"/>
            </a:pPr>
            <a:r>
              <a:rPr lang="en-US" sz="2400" dirty="0"/>
              <a:t>The ruling has been referred as controversial showing the rift between the Judicially and the parliamentary supremacy</a:t>
            </a:r>
          </a:p>
          <a:p>
            <a:pPr marL="800100" indent="-571500">
              <a:buFont typeface="Wingdings" pitchFamily="2" charset="2"/>
              <a:buChar char="q"/>
            </a:pPr>
            <a:r>
              <a:rPr lang="en-US" sz="2400" dirty="0"/>
              <a:t>It became clear from the ruling that the bill relied on when making decision was faulty. </a:t>
            </a:r>
          </a:p>
          <a:p>
            <a:pPr marL="800100" indent="-571500">
              <a:buFont typeface="Wingdings" pitchFamily="2" charset="2"/>
              <a:buChar char="q"/>
            </a:pPr>
            <a:r>
              <a:rPr lang="en-US" sz="2400" dirty="0"/>
              <a:t>The court was suppose to make legal redress based on faulty bill of rights</a:t>
            </a:r>
          </a:p>
          <a:p>
            <a:pPr marL="800100" indent="-571500">
              <a:buFont typeface="Wingdings" pitchFamily="2" charset="2"/>
              <a:buChar char="q"/>
            </a:pPr>
            <a:r>
              <a:rPr lang="en-US" sz="2400" dirty="0"/>
              <a:t> the Legislature was faulted for enacting laws that contravene the interest of the people and thereby causing confusion in court battle. </a:t>
            </a:r>
          </a:p>
          <a:p>
            <a:endParaRPr lang="en-US" sz="2400" dirty="0"/>
          </a:p>
        </p:txBody>
      </p:sp>
    </p:spTree>
    <p:extLst>
      <p:ext uri="{BB962C8B-B14F-4D97-AF65-F5344CB8AC3E}">
        <p14:creationId xmlns:p14="http://schemas.microsoft.com/office/powerpoint/2010/main" val="2016328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Papers on Parliament No. 33</a:t>
            </a:r>
            <a:endParaRPr lang="en-US" dirty="0"/>
          </a:p>
        </p:txBody>
      </p:sp>
      <p:sp>
        <p:nvSpPr>
          <p:cNvPr id="3" name="Content Placeholder 2"/>
          <p:cNvSpPr>
            <a:spLocks noGrp="1"/>
          </p:cNvSpPr>
          <p:nvPr>
            <p:ph idx="1"/>
          </p:nvPr>
        </p:nvSpPr>
        <p:spPr>
          <a:xfrm>
            <a:off x="1103312" y="1349116"/>
            <a:ext cx="8946541" cy="4899284"/>
          </a:xfrm>
        </p:spPr>
        <p:txBody>
          <a:bodyPr>
            <a:noAutofit/>
          </a:bodyPr>
          <a:lstStyle/>
          <a:p>
            <a:r>
              <a:rPr lang="en-US" sz="2400" dirty="0" smtClean="0"/>
              <a:t>The executive and the legislature may inclined to curb the powers of Judicially which may seem powerful and conservative</a:t>
            </a:r>
          </a:p>
          <a:p>
            <a:r>
              <a:rPr lang="en-US" sz="2400" dirty="0" smtClean="0"/>
              <a:t>Recent proposals to interfere with the power of the judicially have been proposed.</a:t>
            </a:r>
          </a:p>
          <a:p>
            <a:r>
              <a:rPr lang="en-US" sz="2400" dirty="0" smtClean="0"/>
              <a:t>Example is the parliament to enact laws that require the supreme court to have a quorum of like (7-2) rather than the current (5-4) </a:t>
            </a:r>
          </a:p>
          <a:p>
            <a:r>
              <a:rPr lang="en-US" sz="2400" dirty="0" smtClean="0"/>
              <a:t>These court curbing strategy threaten the independence of the judicially.</a:t>
            </a:r>
          </a:p>
          <a:p>
            <a:r>
              <a:rPr lang="en-US" sz="2400" dirty="0" smtClean="0"/>
              <a:t>However, it can ensure that the court does not become so powerful to be seen as if it rules the other sections of the government. </a:t>
            </a:r>
            <a:endParaRPr lang="en-US" sz="2400" dirty="0"/>
          </a:p>
        </p:txBody>
      </p:sp>
    </p:spTree>
    <p:extLst>
      <p:ext uri="{BB962C8B-B14F-4D97-AF65-F5344CB8AC3E}">
        <p14:creationId xmlns:p14="http://schemas.microsoft.com/office/powerpoint/2010/main" val="3242347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Papers on Parliament No. 33</a:t>
            </a:r>
            <a:endParaRPr lang="en-US" dirty="0"/>
          </a:p>
        </p:txBody>
      </p:sp>
      <p:sp>
        <p:nvSpPr>
          <p:cNvPr id="3" name="Content Placeholder 2"/>
          <p:cNvSpPr>
            <a:spLocks noGrp="1"/>
          </p:cNvSpPr>
          <p:nvPr>
            <p:ph idx="1"/>
          </p:nvPr>
        </p:nvSpPr>
        <p:spPr/>
        <p:txBody>
          <a:bodyPr/>
          <a:lstStyle/>
          <a:p>
            <a:r>
              <a:rPr lang="en-US" dirty="0" smtClean="0"/>
              <a:t>The democratic </a:t>
            </a:r>
            <a:r>
              <a:rPr lang="en-US" dirty="0"/>
              <a:t>leaders oppose this action, predicting that cases presented to the courts </a:t>
            </a:r>
            <a:r>
              <a:rPr lang="en-US" dirty="0" smtClean="0"/>
              <a:t>would cut their control over the interest of the country</a:t>
            </a:r>
          </a:p>
          <a:p>
            <a:r>
              <a:rPr lang="en-US" dirty="0" smtClean="0"/>
              <a:t>This has pushed them to look for solution to this challenges</a:t>
            </a:r>
          </a:p>
          <a:p>
            <a:r>
              <a:rPr lang="en-US" dirty="0" smtClean="0"/>
              <a:t>Proposals have been given over years that if implemented would curb the powers of the supreme court</a:t>
            </a:r>
          </a:p>
          <a:p>
            <a:r>
              <a:rPr lang="en-US" dirty="0" smtClean="0"/>
              <a:t>This include changing the quota of the court to a higher figure that would be tough to achieve. </a:t>
            </a:r>
          </a:p>
          <a:p>
            <a:r>
              <a:rPr lang="en-US" dirty="0"/>
              <a:t>Example is the parliament to enact laws that require the supreme court to have a quorum of like (7-2) rather than the current (5-4</a:t>
            </a:r>
          </a:p>
        </p:txBody>
      </p:sp>
    </p:spTree>
    <p:extLst>
      <p:ext uri="{BB962C8B-B14F-4D97-AF65-F5344CB8AC3E}">
        <p14:creationId xmlns:p14="http://schemas.microsoft.com/office/powerpoint/2010/main" val="2797762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0F1C5C-F409-4CAC-93CD-F9859830459C}"/>
              </a:ext>
            </a:extLst>
          </p:cNvPr>
          <p:cNvSpPr>
            <a:spLocks noGrp="1"/>
          </p:cNvSpPr>
          <p:nvPr>
            <p:ph type="title"/>
          </p:nvPr>
        </p:nvSpPr>
        <p:spPr>
          <a:xfrm>
            <a:off x="646111" y="452718"/>
            <a:ext cx="9404723" cy="1001328"/>
          </a:xfrm>
        </p:spPr>
        <p:txBody>
          <a:bodyPr/>
          <a:lstStyle/>
          <a:p>
            <a:pPr algn="ctr"/>
            <a:r>
              <a:rPr lang="en-GB" dirty="0"/>
              <a:t>Reference </a:t>
            </a:r>
          </a:p>
        </p:txBody>
      </p:sp>
      <p:sp>
        <p:nvSpPr>
          <p:cNvPr id="3" name="Content Placeholder 2">
            <a:extLst>
              <a:ext uri="{FF2B5EF4-FFF2-40B4-BE49-F238E27FC236}">
                <a16:creationId xmlns:a16="http://schemas.microsoft.com/office/drawing/2014/main" xmlns="" id="{BDEB5250-2DF8-4FD8-AB65-DB16150AE68F}"/>
              </a:ext>
            </a:extLst>
          </p:cNvPr>
          <p:cNvSpPr>
            <a:spLocks noGrp="1"/>
          </p:cNvSpPr>
          <p:nvPr>
            <p:ph idx="1"/>
          </p:nvPr>
        </p:nvSpPr>
        <p:spPr>
          <a:xfrm>
            <a:off x="1103312" y="1469036"/>
            <a:ext cx="8946541" cy="4779363"/>
          </a:xfrm>
        </p:spPr>
        <p:txBody>
          <a:bodyPr>
            <a:normAutofit/>
          </a:bodyPr>
          <a:lstStyle/>
          <a:p>
            <a:r>
              <a:rPr lang="en-US" sz="2800" dirty="0">
                <a:latin typeface="Times New Roman" panose="02020603050405020304" pitchFamily="18" charset="0"/>
                <a:cs typeface="Times New Roman" panose="02020603050405020304" pitchFamily="18" charset="0"/>
              </a:rPr>
              <a:t>Ross, W. G. (2002). Attacks on the Warren Court by State Officials: A Case Study of Why Court-Curbing Movements Fail. Buff. L. Rev., 50, 483.</a:t>
            </a:r>
          </a:p>
          <a:p>
            <a:r>
              <a:rPr lang="en-US" sz="2800" dirty="0">
                <a:latin typeface="Times New Roman" panose="02020603050405020304" pitchFamily="18" charset="0"/>
                <a:cs typeface="Times New Roman" panose="02020603050405020304" pitchFamily="18" charset="0"/>
              </a:rPr>
              <a:t>Marino, P. (2012). Court-Curbing: Why and When Members of Congress Seek to Harm the Supreme Court.</a:t>
            </a:r>
          </a:p>
          <a:p>
            <a:r>
              <a:rPr lang="en-US" sz="2800" dirty="0">
                <a:latin typeface="Times New Roman" panose="02020603050405020304" pitchFamily="18" charset="0"/>
                <a:cs typeface="Times New Roman" panose="02020603050405020304" pitchFamily="18" charset="0"/>
              </a:rPr>
              <a:t>Clark, T. S. (2009). The separation of powers, court curbing, and judicial legitimacy. American Journal of Political Science, 53(4), 971-989.</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29693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171</TotalTime>
  <Words>1380</Words>
  <Application>Microsoft Office PowerPoint</Application>
  <PresentationFormat>Custom</PresentationFormat>
  <Paragraphs>85</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Ion</vt:lpstr>
      <vt:lpstr>Court Curbing</vt:lpstr>
      <vt:lpstr>Court Curbing </vt:lpstr>
      <vt:lpstr>Court-Curbing: Why and When Members of Congress Seek to Harm the Supreme Court</vt:lpstr>
      <vt:lpstr>Court-Curbing</vt:lpstr>
      <vt:lpstr>The Why and When of Court-curbing by the Congress</vt:lpstr>
      <vt:lpstr>Attacks on the Warren Court by State Officials: A Case Study of Why Court-Curbing Movements Fail</vt:lpstr>
      <vt:lpstr>The Warren Court</vt:lpstr>
      <vt:lpstr>The Warren Court</vt:lpstr>
      <vt:lpstr>Dred Scott v. Sandford </vt:lpstr>
      <vt:lpstr>Dred Scott v. Sandford: Precipitating Event </vt:lpstr>
      <vt:lpstr>Dred Scott v. Sandford: Reactions to the curb</vt:lpstr>
      <vt:lpstr>Papers on Parliament No. 33</vt:lpstr>
      <vt:lpstr>Papers on Parliament No. 33 Background Information </vt:lpstr>
      <vt:lpstr>Papers on Parliament No. 33 Precipitating Event </vt:lpstr>
      <vt:lpstr>Papers on Parliament No. 33</vt:lpstr>
      <vt:lpstr>Papers on Parliament No. 33</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Mrs and Mrs Kamau</cp:lastModifiedBy>
  <cp:revision>16</cp:revision>
  <dcterms:created xsi:type="dcterms:W3CDTF">2020-12-11T17:24:43Z</dcterms:created>
  <dcterms:modified xsi:type="dcterms:W3CDTF">2020-12-12T00:22:20Z</dcterms:modified>
</cp:coreProperties>
</file>